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6" r:id="rId15"/>
    <p:sldId id="274" r:id="rId16"/>
    <p:sldId id="27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notesViewPr>
    <p:cSldViewPr>
      <p:cViewPr varScale="1">
        <p:scale>
          <a:sx n="38" d="100"/>
          <a:sy n="38" d="100"/>
        </p:scale>
        <p:origin x="-147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52F50-FF1B-42DC-9447-2EB2B07B94E2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C5CDB-A725-4918-8431-68E34305FE7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59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C5CDB-A725-4918-8431-68E34305FE72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13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F216E6-D730-4F32-9F39-42C2E71209BC}" type="datetimeFigureOut">
              <a:rPr lang="bg-BG" smtClean="0"/>
              <a:t>27.7.2020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3111905-F43A-4405-92D7-8537A9345465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990600"/>
            <a:ext cx="8839200" cy="1219200"/>
          </a:xfrm>
        </p:spPr>
        <p:txBody>
          <a:bodyPr>
            <a:noAutofit/>
          </a:bodyPr>
          <a:lstStyle/>
          <a:p>
            <a:r>
              <a:rPr lang="ru-RU" sz="2400" dirty="0"/>
              <a:t>НАЦИОНАЛНА ПРОГРАМА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ИЗГРАЖДАНЕ </a:t>
            </a:r>
            <a:r>
              <a:rPr lang="ru-RU" sz="2400" dirty="0"/>
              <a:t>НА УЧИЛИЩНА STEM СРЕДА </a:t>
            </a:r>
            <a:br>
              <a:rPr lang="ru-RU" sz="2400" dirty="0"/>
            </a:br>
            <a:r>
              <a:rPr lang="ru-RU" sz="2400" dirty="0"/>
              <a:t>МИНИСТЕРСТВОТО НА ОБРАЗОВАНИЕТО И </a:t>
            </a:r>
            <a:r>
              <a:rPr lang="ru-RU" sz="2400" dirty="0" smtClean="0"/>
              <a:t>НАУКАТА</a:t>
            </a:r>
            <a:r>
              <a:rPr lang="ru-RU" sz="2400" dirty="0"/>
              <a:t/>
            </a:r>
            <a:br>
              <a:rPr lang="ru-RU" sz="2400" dirty="0"/>
            </a:br>
            <a:endParaRPr lang="bg-BG" sz="2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8991600" cy="1828799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00B0F0"/>
                </a:solidFill>
              </a:rPr>
              <a:t>Изграждане</a:t>
            </a:r>
            <a:r>
              <a:rPr lang="ru-RU" sz="3200" b="1" dirty="0">
                <a:solidFill>
                  <a:srgbClr val="00B0F0"/>
                </a:solidFill>
              </a:rPr>
              <a:t> на STEM </a:t>
            </a:r>
            <a:r>
              <a:rPr lang="ru-RU" sz="3200" b="1" dirty="0" err="1">
                <a:solidFill>
                  <a:srgbClr val="00B0F0"/>
                </a:solidFill>
              </a:rPr>
              <a:t>център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за </a:t>
            </a:r>
            <a:r>
              <a:rPr lang="ru-RU" sz="3200" b="1" dirty="0" err="1">
                <a:solidFill>
                  <a:srgbClr val="00B0F0"/>
                </a:solidFill>
              </a:rPr>
              <a:t>м</a:t>
            </a:r>
            <a:r>
              <a:rPr lang="ru-RU" sz="3200" b="1" smtClean="0">
                <a:solidFill>
                  <a:srgbClr val="00B0F0"/>
                </a:solidFill>
              </a:rPr>
              <a:t>лади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изследователи</a:t>
            </a:r>
            <a:r>
              <a:rPr lang="ru-RU" sz="3200" b="1" dirty="0" smtClean="0">
                <a:solidFill>
                  <a:srgbClr val="00B0F0"/>
                </a:solidFill>
              </a:rPr>
              <a:t> в </a:t>
            </a:r>
          </a:p>
          <a:p>
            <a:r>
              <a:rPr lang="ru-RU" sz="3200" b="1" dirty="0" err="1" smtClean="0">
                <a:solidFill>
                  <a:srgbClr val="00B0F0"/>
                </a:solidFill>
              </a:rPr>
              <a:t>Шесто</a:t>
            </a:r>
            <a:r>
              <a:rPr lang="ru-RU" sz="3200" b="1" dirty="0" smtClean="0">
                <a:solidFill>
                  <a:srgbClr val="00B0F0"/>
                </a:solidFill>
              </a:rPr>
              <a:t> ОУ „</a:t>
            </a:r>
            <a:r>
              <a:rPr lang="ru-RU" sz="3200" b="1" dirty="0">
                <a:solidFill>
                  <a:srgbClr val="00B0F0"/>
                </a:solidFill>
              </a:rPr>
              <a:t>Свети </a:t>
            </a:r>
            <a:r>
              <a:rPr lang="ru-RU" sz="3200" b="1" dirty="0" err="1">
                <a:solidFill>
                  <a:srgbClr val="00B0F0"/>
                </a:solidFill>
              </a:rPr>
              <a:t>Паисий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  <a:r>
              <a:rPr lang="ru-RU" sz="3200" b="1" dirty="0" err="1">
                <a:solidFill>
                  <a:srgbClr val="00B0F0"/>
                </a:solidFill>
              </a:rPr>
              <a:t>Хилендарски</a:t>
            </a:r>
            <a:r>
              <a:rPr lang="ru-RU" sz="3200" b="1" dirty="0" smtClean="0">
                <a:solidFill>
                  <a:srgbClr val="00B0F0"/>
                </a:solidFill>
              </a:rPr>
              <a:t>“ гр. </a:t>
            </a:r>
            <a:r>
              <a:rPr lang="ru-RU" sz="3200" b="1" dirty="0" err="1" smtClean="0">
                <a:solidFill>
                  <a:srgbClr val="00B0F0"/>
                </a:solidFill>
              </a:rPr>
              <a:t>Кюстендил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endParaRPr lang="bg-BG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Ръководител на проекта: Лилия </a:t>
            </a:r>
            <a:r>
              <a:rPr lang="bg-BG" dirty="0" err="1" smtClean="0">
                <a:solidFill>
                  <a:schemeClr val="tx1"/>
                </a:solidFill>
              </a:rPr>
              <a:t>Равелова</a:t>
            </a:r>
            <a:endParaRPr lang="bg-BG" dirty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 Директор на училището: Здравка Тасева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1\Desktop\custom_size_log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5638"/>
            <a:ext cx="1485900" cy="4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2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bg-BG" sz="3200" dirty="0" smtClean="0"/>
              <a:t>ФОАЙЕ</a:t>
            </a:r>
            <a:endParaRPr lang="bg-BG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524000"/>
            <a:ext cx="33750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429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7" y="1106487"/>
            <a:ext cx="217011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5" y="4343400"/>
            <a:ext cx="2765426" cy="1992902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353468"/>
            <a:ext cx="2975106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/>
          <a:lstStyle/>
          <a:p>
            <a:r>
              <a:rPr lang="bg-BG" sz="3200" dirty="0"/>
              <a:t>ОЧАКВАНИ </a:t>
            </a:r>
            <a:r>
              <a:rPr lang="bg-BG" sz="3200" dirty="0" smtClean="0"/>
              <a:t>РЕЗУЛТАТИ</a:t>
            </a:r>
            <a:br>
              <a:rPr lang="bg-BG" sz="3200" dirty="0" smtClean="0"/>
            </a:br>
            <a:r>
              <a:rPr lang="bg-BG" sz="3200" dirty="0" smtClean="0"/>
              <a:t>     Ползи за общността</a:t>
            </a:r>
            <a:endParaRPr lang="bg-BG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47875"/>
            <a:ext cx="358457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4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981200"/>
          </a:xfrm>
        </p:spPr>
        <p:txBody>
          <a:bodyPr/>
          <a:lstStyle/>
          <a:p>
            <a:r>
              <a:rPr lang="bg-BG" sz="3200" dirty="0"/>
              <a:t>ОБУЧЕНИЯ НА </a:t>
            </a:r>
            <a:r>
              <a:rPr lang="bg-BG" sz="3200" dirty="0" smtClean="0"/>
              <a:t>ПЕДАГОГИЧЕСКИ </a:t>
            </a:r>
            <a:r>
              <a:rPr lang="bg-BG" sz="3200" dirty="0"/>
              <a:t>СПЕЦИАЛИСТИ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352800" cy="193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505200" cy="19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609600" y="2057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dirty="0" smtClean="0"/>
          </a:p>
          <a:p>
            <a:r>
              <a:rPr lang="bg-BG" sz="2400" dirty="0" smtClean="0"/>
              <a:t>Интерактивни средства за образованието</a:t>
            </a:r>
          </a:p>
          <a:p>
            <a:r>
              <a:rPr lang="bg-BG" sz="2400" dirty="0" smtClean="0"/>
              <a:t>Проектно – базиран подход и </a:t>
            </a:r>
            <a:r>
              <a:rPr lang="bg-BG" sz="2400" dirty="0" err="1" smtClean="0"/>
              <a:t>игровизация</a:t>
            </a:r>
            <a:endParaRPr lang="bg-BG" sz="2400" dirty="0" smtClean="0"/>
          </a:p>
          <a:p>
            <a:r>
              <a:rPr lang="bg-BG" sz="2400" dirty="0" smtClean="0"/>
              <a:t>Обучение на педагогическите специалисти и </a:t>
            </a:r>
            <a:r>
              <a:rPr lang="bg-BG" sz="2400" dirty="0" err="1" smtClean="0"/>
              <a:t>училишния</a:t>
            </a:r>
            <a:r>
              <a:rPr lang="bg-BG" sz="2400" dirty="0" smtClean="0"/>
              <a:t> екип за работа в </a:t>
            </a:r>
            <a:r>
              <a:rPr lang="en-US" sz="2400" dirty="0" smtClean="0"/>
              <a:t>STEM </a:t>
            </a:r>
            <a:r>
              <a:rPr lang="bg-BG" sz="2400" dirty="0" smtClean="0"/>
              <a:t> среда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428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143001"/>
          </a:xfrm>
        </p:spPr>
        <p:txBody>
          <a:bodyPr/>
          <a:lstStyle/>
          <a:p>
            <a:r>
              <a:rPr lang="bg-BG" sz="3200" dirty="0" smtClean="0"/>
              <a:t> </a:t>
            </a:r>
            <a:br>
              <a:rPr lang="bg-BG" sz="3200" dirty="0" smtClean="0"/>
            </a:br>
            <a:r>
              <a:rPr lang="bg-BG" sz="3200" dirty="0" smtClean="0"/>
              <a:t>Нашето училище</a:t>
            </a:r>
            <a:endParaRPr lang="bg-BG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77" y="1700212"/>
            <a:ext cx="2324100" cy="26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661090"/>
            <a:ext cx="2241000" cy="274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286000" cy="27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414" y="3755666"/>
            <a:ext cx="2322777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9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bg-BG" sz="3200" dirty="0" smtClean="0"/>
              <a:t>Настоящите кабинети</a:t>
            </a:r>
            <a:endParaRPr lang="bg-BG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IMG_20200727_13442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291417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IMG_20200727_134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859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IMG_20200727_134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45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3600"/>
          </a:xfrm>
        </p:spPr>
        <p:txBody>
          <a:bodyPr/>
          <a:lstStyle/>
          <a:p>
            <a:r>
              <a:rPr lang="bg-BG" sz="3200" dirty="0" smtClean="0"/>
              <a:t>Как искаме да изглежда нашия</a:t>
            </a:r>
            <a:r>
              <a:rPr lang="en-US" sz="3200" dirty="0" smtClean="0"/>
              <a:t> STEM </a:t>
            </a:r>
            <a:r>
              <a:rPr lang="bg-BG" sz="3200" dirty="0" smtClean="0"/>
              <a:t>център? </a:t>
            </a:r>
            <a:endParaRPr lang="bg-BG" sz="3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819400" cy="184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358525"/>
            <a:ext cx="2838450" cy="1609725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572000"/>
            <a:ext cx="2762250" cy="1773664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2303417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4343400" y="457200"/>
            <a:ext cx="13487400" cy="2514600"/>
          </a:xfrm>
        </p:spPr>
        <p:txBody>
          <a:bodyPr/>
          <a:lstStyle/>
          <a:p>
            <a:r>
              <a:rPr lang="ru-RU" sz="3200" dirty="0"/>
              <a:t>„УЧИМ ПОВЕЧЕ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                                    </a:t>
            </a:r>
            <a:r>
              <a:rPr lang="ru-RU" sz="3200" dirty="0"/>
              <a:t>МОЖЕМ ПОВЕЧЕ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                 ПРАВИМ </a:t>
            </a:r>
            <a:r>
              <a:rPr lang="ru-RU" sz="3200" dirty="0"/>
              <a:t>ПОВЕЧЕ</a:t>
            </a:r>
            <a:r>
              <a:rPr lang="ru-RU" sz="3200" dirty="0" smtClean="0"/>
              <a:t>“</a:t>
            </a:r>
            <a:endParaRPr lang="bg-BG" sz="32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667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505200" y="3105835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"</a:t>
            </a:r>
            <a:r>
              <a:rPr lang="ru-RU" sz="2400" dirty="0" err="1"/>
              <a:t>Заедно</a:t>
            </a:r>
            <a:r>
              <a:rPr lang="ru-RU" sz="2400" dirty="0"/>
              <a:t>" е </a:t>
            </a:r>
            <a:r>
              <a:rPr lang="ru-RU" sz="2400" dirty="0" err="1"/>
              <a:t>формулата</a:t>
            </a:r>
            <a:r>
              <a:rPr lang="ru-RU" sz="2400" dirty="0"/>
              <a:t> на успеха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по </a:t>
            </a:r>
            <a:r>
              <a:rPr lang="ru-RU" sz="2400" dirty="0" err="1"/>
              <a:t>която</a:t>
            </a:r>
            <a:r>
              <a:rPr lang="ru-RU" sz="2400" dirty="0"/>
              <a:t> се </a:t>
            </a:r>
            <a:r>
              <a:rPr lang="ru-RU" sz="2400" dirty="0" err="1"/>
              <a:t>работи</a:t>
            </a:r>
            <a:r>
              <a:rPr lang="ru-RU" sz="2400" dirty="0"/>
              <a:t> в VІ основно училище. </a:t>
            </a:r>
            <a:endParaRPr lang="bg-BG" sz="2400" dirty="0"/>
          </a:p>
        </p:txBody>
      </p:sp>
      <p:sp>
        <p:nvSpPr>
          <p:cNvPr id="4" name="Правоъгълник 3"/>
          <p:cNvSpPr/>
          <p:nvPr/>
        </p:nvSpPr>
        <p:spPr>
          <a:xfrm flipH="1">
            <a:off x="4191000" y="5552658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/>
              <a:t>БЛАГОДАРИМ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30983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bg-BG" sz="3200" dirty="0" smtClean="0"/>
              <a:t>Цели на проекта</a:t>
            </a:r>
            <a:endParaRPr lang="bg-BG" sz="3200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33375" y="1636712"/>
            <a:ext cx="8229600" cy="4525963"/>
          </a:xfrm>
        </p:spPr>
        <p:txBody>
          <a:bodyPr/>
          <a:lstStyle/>
          <a:p>
            <a:r>
              <a:rPr lang="bg-BG" dirty="0" smtClean="0"/>
              <a:t>Иновации в преподаването по природни науки</a:t>
            </a:r>
            <a:endParaRPr lang="ru-RU" dirty="0" smtClean="0"/>
          </a:p>
          <a:p>
            <a:r>
              <a:rPr lang="ru-RU" dirty="0" err="1" smtClean="0"/>
              <a:t>Мотивирани</a:t>
            </a:r>
            <a:r>
              <a:rPr lang="ru-RU" dirty="0" smtClean="0"/>
              <a:t> </a:t>
            </a:r>
            <a:r>
              <a:rPr lang="ru-RU" dirty="0" err="1" smtClean="0"/>
              <a:t>ученици</a:t>
            </a:r>
            <a:endParaRPr lang="ru-RU" dirty="0" smtClean="0"/>
          </a:p>
          <a:p>
            <a:r>
              <a:rPr lang="ru-RU" dirty="0" err="1" smtClean="0"/>
              <a:t>Дигитална</a:t>
            </a:r>
            <a:r>
              <a:rPr lang="ru-RU" dirty="0" smtClean="0"/>
              <a:t> </a:t>
            </a:r>
            <a:r>
              <a:rPr lang="ru-RU" dirty="0" err="1" smtClean="0"/>
              <a:t>грамотност</a:t>
            </a:r>
            <a:endParaRPr lang="ru-RU" dirty="0" smtClean="0"/>
          </a:p>
          <a:p>
            <a:r>
              <a:rPr lang="ru-RU" dirty="0" err="1" smtClean="0"/>
              <a:t>Промяна</a:t>
            </a:r>
            <a:r>
              <a:rPr lang="ru-RU" dirty="0" smtClean="0"/>
              <a:t> на </a:t>
            </a:r>
            <a:r>
              <a:rPr lang="ru-RU" dirty="0" err="1" smtClean="0"/>
              <a:t>образователната</a:t>
            </a:r>
            <a:r>
              <a:rPr lang="ru-RU" dirty="0" smtClean="0"/>
              <a:t> парадигма</a:t>
            </a:r>
            <a:endParaRPr lang="bg-BG" dirty="0"/>
          </a:p>
        </p:txBody>
      </p:sp>
      <p:pic>
        <p:nvPicPr>
          <p:cNvPr id="2050" name="Picture 2" descr="E: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429125"/>
            <a:ext cx="26955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889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E: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314825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698500"/>
          </a:xfrm>
        </p:spPr>
        <p:txBody>
          <a:bodyPr/>
          <a:lstStyle/>
          <a:p>
            <a:r>
              <a:rPr lang="ru-RU" sz="3200" dirty="0" err="1" smtClean="0"/>
              <a:t>Промяна</a:t>
            </a:r>
            <a:r>
              <a:rPr lang="ru-RU" sz="3200" dirty="0" smtClean="0"/>
              <a:t> в </a:t>
            </a:r>
            <a:r>
              <a:rPr lang="ru-RU" sz="3200" dirty="0" err="1" smtClean="0"/>
              <a:t>учебното</a:t>
            </a:r>
            <a:r>
              <a:rPr lang="ru-RU" sz="3200" dirty="0" smtClean="0"/>
              <a:t> </a:t>
            </a:r>
            <a:r>
              <a:rPr lang="ru-RU" sz="3200" dirty="0" err="1" smtClean="0"/>
              <a:t>съдържание</a:t>
            </a:r>
            <a:endParaRPr lang="bg-BG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2761727" cy="16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F: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96226"/>
            <a:ext cx="3048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143000" y="2091898"/>
            <a:ext cx="7486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Интегрирани уроци по природни науки</a:t>
            </a:r>
          </a:p>
          <a:p>
            <a:endParaRPr lang="bg-B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577376"/>
            <a:ext cx="2670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0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r>
              <a:rPr lang="bg-BG" sz="3200" dirty="0" smtClean="0"/>
              <a:t>Промяна в образователната среда и технологии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bg-BG" dirty="0" smtClean="0"/>
              <a:t>Виртуална лаборатория</a:t>
            </a:r>
          </a:p>
          <a:p>
            <a:r>
              <a:rPr lang="en-US" dirty="0" err="1" smtClean="0"/>
              <a:t>Makerspace</a:t>
            </a:r>
            <a:r>
              <a:rPr lang="en-US" dirty="0" smtClean="0"/>
              <a:t> </a:t>
            </a:r>
            <a:r>
              <a:rPr lang="bg-BG" dirty="0" smtClean="0"/>
              <a:t>пространство</a:t>
            </a:r>
          </a:p>
          <a:p>
            <a:r>
              <a:rPr lang="bg-BG" dirty="0" smtClean="0"/>
              <a:t>Практическа лаборатория по</a:t>
            </a:r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роботика, програмиране и електроника</a:t>
            </a:r>
          </a:p>
          <a:p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1371598"/>
            <a:ext cx="18288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599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2" y="441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Промяна в методите на преподаване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ru-RU" dirty="0"/>
              <a:t>Проектно – </a:t>
            </a:r>
            <a:r>
              <a:rPr lang="ru-RU" dirty="0" err="1"/>
              <a:t>базирано</a:t>
            </a:r>
            <a:r>
              <a:rPr lang="ru-RU" dirty="0"/>
              <a:t> обучение</a:t>
            </a:r>
          </a:p>
          <a:p>
            <a:pPr marL="0" indent="0">
              <a:buNone/>
            </a:pPr>
            <a:r>
              <a:rPr lang="ru-RU" dirty="0" smtClean="0"/>
              <a:t>    / </a:t>
            </a:r>
            <a:r>
              <a:rPr lang="ru-RU" dirty="0" err="1"/>
              <a:t>Изследователски</a:t>
            </a:r>
            <a:r>
              <a:rPr lang="ru-RU" dirty="0"/>
              <a:t> подход /</a:t>
            </a:r>
          </a:p>
          <a:p>
            <a:r>
              <a:rPr lang="ru-RU" dirty="0"/>
              <a:t>Проблемно – </a:t>
            </a:r>
            <a:r>
              <a:rPr lang="ru-RU" dirty="0" err="1"/>
              <a:t>базирано</a:t>
            </a:r>
            <a:r>
              <a:rPr lang="ru-RU" dirty="0"/>
              <a:t> </a:t>
            </a:r>
            <a:r>
              <a:rPr lang="ru-RU" dirty="0" smtClean="0"/>
              <a:t>обучение</a:t>
            </a:r>
            <a:endParaRPr lang="ru-RU" dirty="0"/>
          </a:p>
          <a:p>
            <a:r>
              <a:rPr lang="ru-RU" dirty="0" err="1"/>
              <a:t>Смесено</a:t>
            </a:r>
            <a:r>
              <a:rPr lang="ru-RU" dirty="0"/>
              <a:t> обучение - </a:t>
            </a:r>
            <a:r>
              <a:rPr lang="ru-RU" dirty="0" err="1"/>
              <a:t>Blended</a:t>
            </a:r>
            <a:r>
              <a:rPr lang="ru-RU" dirty="0"/>
              <a:t> </a:t>
            </a:r>
            <a:r>
              <a:rPr lang="ru-RU" dirty="0" err="1"/>
              <a:t>Learning</a:t>
            </a:r>
            <a:endParaRPr lang="ru-RU" dirty="0"/>
          </a:p>
          <a:p>
            <a:r>
              <a:rPr lang="ru-RU" dirty="0" err="1"/>
              <a:t>Игровизация</a:t>
            </a:r>
            <a:r>
              <a:rPr lang="ru-RU" dirty="0"/>
              <a:t> на </a:t>
            </a:r>
            <a:r>
              <a:rPr lang="ru-RU" dirty="0" err="1"/>
              <a:t>учебния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endParaRPr lang="ru-RU" dirty="0"/>
          </a:p>
          <a:p>
            <a:endParaRPr lang="bg-BG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F:\изтеглен файл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70819"/>
            <a:ext cx="3124200" cy="19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изтеглен файл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95822"/>
            <a:ext cx="3095625" cy="19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изтеглен файл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36219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8229600" cy="1676400"/>
          </a:xfrm>
        </p:spPr>
        <p:txBody>
          <a:bodyPr/>
          <a:lstStyle/>
          <a:p>
            <a:r>
              <a:rPr lang="bg-BG" sz="3200" dirty="0" smtClean="0"/>
              <a:t>Промяна в организацията и управление</a:t>
            </a:r>
            <a:br>
              <a:rPr lang="bg-BG" sz="3200" dirty="0" smtClean="0"/>
            </a:br>
            <a:r>
              <a:rPr lang="bg-BG" sz="3200" dirty="0" smtClean="0"/>
              <a:t>на училищните процеси</a:t>
            </a:r>
            <a:endParaRPr lang="bg-BG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301466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29718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219201" y="2286000"/>
            <a:ext cx="6407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Преминаване</a:t>
            </a:r>
            <a:r>
              <a:rPr lang="bg-BG" sz="2400" dirty="0"/>
              <a:t> </a:t>
            </a:r>
            <a:r>
              <a:rPr lang="bg-BG" sz="2400" dirty="0" smtClean="0"/>
              <a:t>към Облачна платформа</a:t>
            </a:r>
          </a:p>
          <a:p>
            <a:r>
              <a:rPr lang="bg-BG" sz="2400" dirty="0" smtClean="0"/>
              <a:t>Използване на Електронен дневник</a:t>
            </a:r>
          </a:p>
          <a:p>
            <a:r>
              <a:rPr lang="bg-BG" sz="2400" dirty="0" smtClean="0"/>
              <a:t>Създаване на Катедра по природни науки</a:t>
            </a:r>
          </a:p>
          <a:p>
            <a:r>
              <a:rPr lang="bg-BG" sz="2400" dirty="0" smtClean="0"/>
              <a:t>Блокова схема – сливане на два учебни часа</a:t>
            </a:r>
          </a:p>
          <a:p>
            <a:r>
              <a:rPr lang="en-US" sz="2400" dirty="0" smtClean="0"/>
              <a:t>STEM </a:t>
            </a:r>
            <a:r>
              <a:rPr lang="bg-BG" sz="2400" dirty="0" smtClean="0"/>
              <a:t>Ментор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8266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839200" cy="2819399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ПРОСТРАНСТВО </a:t>
            </a:r>
            <a:r>
              <a:rPr lang="ru-RU" sz="3200" dirty="0"/>
              <a:t>№</a:t>
            </a:r>
            <a:r>
              <a:rPr lang="ru-RU" sz="3200" dirty="0" smtClean="0"/>
              <a:t>1</a:t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Кабинет по </a:t>
            </a:r>
            <a:r>
              <a:rPr lang="ru-RU" sz="2400" dirty="0" err="1" smtClean="0">
                <a:solidFill>
                  <a:schemeClr val="tx1"/>
                </a:solidFill>
              </a:rPr>
              <a:t>природни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науки,  </a:t>
            </a:r>
            <a:r>
              <a:rPr lang="ru-RU" sz="2400" dirty="0" err="1" smtClean="0">
                <a:solidFill>
                  <a:schemeClr val="tx1"/>
                </a:solidFill>
              </a:rPr>
              <a:t>свързан</a:t>
            </a:r>
            <a:r>
              <a:rPr lang="ru-RU" sz="2400" dirty="0" smtClean="0">
                <a:solidFill>
                  <a:schemeClr val="tx1"/>
                </a:solidFill>
              </a:rPr>
              <a:t>  с </a:t>
            </a:r>
            <a:r>
              <a:rPr lang="ru-RU" sz="2400" dirty="0" err="1" smtClean="0">
                <a:solidFill>
                  <a:schemeClr val="tx1"/>
                </a:solidFill>
              </a:rPr>
              <a:t>виртуална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лаборатория </a:t>
            </a:r>
            <a:r>
              <a:rPr lang="ru-RU" sz="2400" dirty="0" err="1" smtClean="0">
                <a:solidFill>
                  <a:schemeClr val="tx1"/>
                </a:solidFill>
              </a:rPr>
              <a:t>със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софтуерно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хардуерно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оборудване</a:t>
            </a:r>
            <a:r>
              <a:rPr lang="ru-RU" sz="2400" dirty="0">
                <a:solidFill>
                  <a:schemeClr val="tx1"/>
                </a:solidFill>
              </a:rPr>
              <a:t>  </a:t>
            </a:r>
            <a:endParaRPr lang="bg-BG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648200"/>
            <a:ext cx="28479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изтеглен файл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5766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28987"/>
            <a:ext cx="258127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8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74650"/>
            <a:ext cx="8229600" cy="1606550"/>
          </a:xfrm>
        </p:spPr>
        <p:txBody>
          <a:bodyPr/>
          <a:lstStyle/>
          <a:p>
            <a:r>
              <a:rPr lang="ru-RU" sz="3200" dirty="0" smtClean="0"/>
              <a:t>ПРОСТРАНСТВО </a:t>
            </a:r>
            <a:r>
              <a:rPr lang="ru-RU" sz="3200" dirty="0"/>
              <a:t>№</a:t>
            </a:r>
            <a:r>
              <a:rPr lang="ru-RU" sz="3200" dirty="0" smtClean="0"/>
              <a:t>2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/>
              <a:t>Учебен</a:t>
            </a:r>
            <a:r>
              <a:rPr lang="ru-RU" sz="3200" dirty="0"/>
              <a:t> </a:t>
            </a:r>
            <a:r>
              <a:rPr lang="ru-RU" sz="3200" dirty="0" smtClean="0"/>
              <a:t>кабинет по физика и астрономия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4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88153"/>
            <a:ext cx="266223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3" y="4281488"/>
            <a:ext cx="2799557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2478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13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3400" y="761999"/>
            <a:ext cx="8610600" cy="2649882"/>
          </a:xfrm>
        </p:spPr>
        <p:txBody>
          <a:bodyPr/>
          <a:lstStyle/>
          <a:p>
            <a:r>
              <a:rPr lang="ru-RU" sz="3200" dirty="0" smtClean="0"/>
              <a:t>ПРОСТРАНСТВО </a:t>
            </a:r>
            <a:r>
              <a:rPr lang="ru-RU" sz="3200" dirty="0"/>
              <a:t>№3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err="1" smtClean="0"/>
              <a:t>Практическа</a:t>
            </a:r>
            <a:r>
              <a:rPr lang="ru-RU" sz="2800" dirty="0"/>
              <a:t> </a:t>
            </a:r>
            <a:r>
              <a:rPr lang="ru-RU" sz="2800" dirty="0" smtClean="0"/>
              <a:t> лаборатория </a:t>
            </a:r>
            <a:r>
              <a:rPr lang="ru-RU" sz="2800" dirty="0"/>
              <a:t>по </a:t>
            </a:r>
            <a:r>
              <a:rPr lang="ru-RU" sz="2800" dirty="0" err="1"/>
              <a:t>роботика</a:t>
            </a:r>
            <a:r>
              <a:rPr lang="ru-RU" sz="2800" dirty="0"/>
              <a:t>, </a:t>
            </a:r>
            <a:r>
              <a:rPr lang="ru-RU" sz="2800" dirty="0" err="1"/>
              <a:t>програмиране</a:t>
            </a:r>
            <a:r>
              <a:rPr lang="ru-RU" sz="2800" dirty="0"/>
              <a:t> и </a:t>
            </a:r>
            <a:r>
              <a:rPr lang="ru-RU" sz="2800" dirty="0" err="1" smtClean="0"/>
              <a:t>електроника</a:t>
            </a:r>
            <a:r>
              <a:rPr lang="en-US" sz="2800" dirty="0" smtClean="0"/>
              <a:t>, </a:t>
            </a:r>
            <a:r>
              <a:rPr lang="bg-BG" sz="2800" dirty="0" smtClean="0"/>
              <a:t>креативност и иновации</a:t>
            </a:r>
            <a:endParaRPr lang="bg-BG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48755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648200"/>
            <a:ext cx="29813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509388"/>
            <a:ext cx="28956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479" y="3860799"/>
            <a:ext cx="29083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343400" y="5867400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Makerspace</a:t>
            </a:r>
            <a:r>
              <a:rPr lang="en-US" sz="2400" dirty="0"/>
              <a:t>   </a:t>
            </a:r>
            <a:r>
              <a:rPr lang="bg-BG" sz="2400" dirty="0"/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362975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ъководител">
  <a:themeElements>
    <a:clrScheme name="Ръководител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Ръководите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ъководител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209</Words>
  <Application>Microsoft Office PowerPoint</Application>
  <PresentationFormat>Презентация на цял екран (4:3)</PresentationFormat>
  <Paragraphs>50</Paragraphs>
  <Slides>16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Palatino Linotype</vt:lpstr>
      <vt:lpstr>Ръководител</vt:lpstr>
      <vt:lpstr>НАЦИОНАЛНА ПРОГРАМА  ИЗГРАЖДАНЕ НА УЧИЛИЩНА STEM СРЕДА  МИНИСТЕРСТВОТО НА ОБРАЗОВАНИЕТО И НАУКАТА </vt:lpstr>
      <vt:lpstr>Цели на проекта</vt:lpstr>
      <vt:lpstr>Промяна в учебното съдържание</vt:lpstr>
      <vt:lpstr>Промяна в образователната среда и технологии</vt:lpstr>
      <vt:lpstr>Промяна в методите на преподаване</vt:lpstr>
      <vt:lpstr>Промяна в организацията и управление на училищните процеси</vt:lpstr>
      <vt:lpstr>  ПРОСТРАНСТВО №1   Кабинет по природни науки,  свързан  с виртуална лаборатория със софтуерно и хардуерно оборудване  </vt:lpstr>
      <vt:lpstr>ПРОСТРАНСТВО №2  Учебен кабинет по физика и астрономия</vt:lpstr>
      <vt:lpstr>ПРОСТРАНСТВО №3  Практическа  лаборатория по роботика, програмиране и електроника, креативност и иновации</vt:lpstr>
      <vt:lpstr>ФОАЙЕ</vt:lpstr>
      <vt:lpstr>ОЧАКВАНИ РЕЗУЛТАТИ      Ползи за общността</vt:lpstr>
      <vt:lpstr>ОБУЧЕНИЯ НА ПЕДАГОГИЧЕСКИ СПЕЦИАЛИСТИ</vt:lpstr>
      <vt:lpstr>  Нашето училище</vt:lpstr>
      <vt:lpstr>Настоящите кабинети</vt:lpstr>
      <vt:lpstr>Как искаме да изглежда нашия STEM център? </vt:lpstr>
      <vt:lpstr>„УЧИМ ПОВЕЧЕ,                                     МОЖЕМ ПОВЕЧЕ,                                                                           ПРАВИМ ПОВЕЧЕ“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PC1</dc:creator>
  <cp:lastModifiedBy>NEW</cp:lastModifiedBy>
  <cp:revision>52</cp:revision>
  <dcterms:created xsi:type="dcterms:W3CDTF">2020-07-24T16:56:24Z</dcterms:created>
  <dcterms:modified xsi:type="dcterms:W3CDTF">2020-07-27T11:32:12Z</dcterms:modified>
</cp:coreProperties>
</file>