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</p:sldMasterIdLst>
  <p:notesMasterIdLst>
    <p:notesMasterId r:id="rId18"/>
  </p:notesMasterIdLst>
  <p:sldIdLst>
    <p:sldId id="256" r:id="rId2"/>
    <p:sldId id="257" r:id="rId3"/>
    <p:sldId id="260" r:id="rId4"/>
    <p:sldId id="261" r:id="rId5"/>
    <p:sldId id="262" r:id="rId6"/>
    <p:sldId id="263" r:id="rId7"/>
    <p:sldId id="265" r:id="rId8"/>
    <p:sldId id="266" r:id="rId9"/>
    <p:sldId id="267" r:id="rId10"/>
    <p:sldId id="268" r:id="rId11"/>
    <p:sldId id="270" r:id="rId12"/>
    <p:sldId id="271" r:id="rId13"/>
    <p:sldId id="273" r:id="rId14"/>
    <p:sldId id="276" r:id="rId15"/>
    <p:sldId id="274" r:id="rId16"/>
    <p:sldId id="275" r:id="rId17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88" d="100"/>
          <a:sy n="88" d="100"/>
        </p:scale>
        <p:origin x="1843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160"/>
    </p:cViewPr>
  </p:sorterViewPr>
  <p:notesViewPr>
    <p:cSldViewPr>
      <p:cViewPr varScale="1">
        <p:scale>
          <a:sx n="38" d="100"/>
          <a:sy n="38" d="100"/>
        </p:scale>
        <p:origin x="-1476" y="-12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C52F50-FF1B-42DC-9447-2EB2B07B94E2}" type="datetimeFigureOut">
              <a:rPr lang="bg-BG" smtClean="0"/>
              <a:t>27.7.2020 г.</a:t>
            </a:fld>
            <a:endParaRPr lang="bg-BG"/>
          </a:p>
        </p:txBody>
      </p:sp>
      <p:sp>
        <p:nvSpPr>
          <p:cNvPr id="4" name="Контейнер за изображение на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DC5CDB-A725-4918-8431-68E34305FE7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1175932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DC5CDB-A725-4918-8431-68E34305FE72}" type="slidenum">
              <a:rPr lang="bg-BG" smtClean="0"/>
              <a:t>1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5501325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smtClean="0"/>
              <a:t>Щракнете за редакция стил подзагл. обр.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216E6-D730-4F32-9F39-42C2E71209BC}" type="datetimeFigureOut">
              <a:rPr lang="bg-BG" smtClean="0"/>
              <a:t>27.7.2020 г.</a:t>
            </a:fld>
            <a:endParaRPr lang="bg-BG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3111905-F43A-4405-92D7-8537A9345465}" type="slidenum">
              <a:rPr lang="bg-BG" smtClean="0"/>
              <a:t>‹#›</a:t>
            </a:fld>
            <a:endParaRPr lang="bg-BG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bg-B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216E6-D730-4F32-9F39-42C2E71209BC}" type="datetimeFigureOut">
              <a:rPr lang="bg-BG" smtClean="0"/>
              <a:t>27.7.2020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11905-F43A-4405-92D7-8537A9345465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216E6-D730-4F32-9F39-42C2E71209BC}" type="datetimeFigureOut">
              <a:rPr lang="bg-BG" smtClean="0"/>
              <a:t>27.7.2020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11905-F43A-4405-92D7-8537A9345465}" type="slidenum">
              <a:rPr lang="bg-BG" smtClean="0"/>
              <a:t>‹#›</a:t>
            </a:fld>
            <a:endParaRPr lang="bg-BG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216E6-D730-4F32-9F39-42C2E71209BC}" type="datetimeFigureOut">
              <a:rPr lang="bg-BG" smtClean="0"/>
              <a:t>27.7.2020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11905-F43A-4405-92D7-8537A9345465}" type="slidenum">
              <a:rPr lang="bg-BG" smtClean="0"/>
              <a:t>‹#›</a:t>
            </a:fld>
            <a:endParaRPr lang="bg-BG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216E6-D730-4F32-9F39-42C2E71209BC}" type="datetimeFigureOut">
              <a:rPr lang="bg-BG" smtClean="0"/>
              <a:t>27.7.2020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11905-F43A-4405-92D7-8537A9345465}" type="slidenum">
              <a:rPr lang="bg-BG" smtClean="0"/>
              <a:t>‹#›</a:t>
            </a:fld>
            <a:endParaRPr lang="bg-BG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216E6-D730-4F32-9F39-42C2E71209BC}" type="datetimeFigureOut">
              <a:rPr lang="bg-BG" smtClean="0"/>
              <a:t>27.7.2020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11905-F43A-4405-92D7-8537A9345465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216E6-D730-4F32-9F39-42C2E71209BC}" type="datetimeFigureOut">
              <a:rPr lang="bg-BG" smtClean="0"/>
              <a:t>27.7.2020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11905-F43A-4405-92D7-8537A9345465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216E6-D730-4F32-9F39-42C2E71209BC}" type="datetimeFigureOut">
              <a:rPr lang="bg-BG" smtClean="0"/>
              <a:t>27.7.2020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11905-F43A-4405-92D7-8537A9345465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bg-BG" smtClean="0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216E6-D730-4F32-9F39-42C2E71209BC}" type="datetimeFigureOut">
              <a:rPr lang="bg-BG" smtClean="0"/>
              <a:t>27.7.2020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11905-F43A-4405-92D7-8537A9345465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216E6-D730-4F32-9F39-42C2E71209BC}" type="datetimeFigureOut">
              <a:rPr lang="bg-BG" smtClean="0"/>
              <a:t>27.7.2020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11905-F43A-4405-92D7-8537A9345465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216E6-D730-4F32-9F39-42C2E71209BC}" type="datetimeFigureOut">
              <a:rPr lang="bg-BG" smtClean="0"/>
              <a:t>27.7.2020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11905-F43A-4405-92D7-8537A9345465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72F216E6-D730-4F32-9F39-42C2E71209BC}" type="datetimeFigureOut">
              <a:rPr lang="bg-BG" smtClean="0"/>
              <a:t>27.7.2020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D3111905-F43A-4405-92D7-8537A9345465}" type="slidenum">
              <a:rPr lang="bg-BG" smtClean="0"/>
              <a:t>‹#›</a:t>
            </a:fld>
            <a:endParaRPr lang="bg-BG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0" y="990600"/>
            <a:ext cx="8839200" cy="1219200"/>
          </a:xfrm>
        </p:spPr>
        <p:txBody>
          <a:bodyPr>
            <a:noAutofit/>
          </a:bodyPr>
          <a:lstStyle/>
          <a:p>
            <a:r>
              <a:rPr lang="ru-RU" sz="2400" dirty="0"/>
              <a:t>НАЦИОНАЛНА ПРОГРАМА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ru-RU" sz="2400" dirty="0" smtClean="0"/>
              <a:t>ИЗГРАЖДАНЕ </a:t>
            </a:r>
            <a:r>
              <a:rPr lang="ru-RU" sz="2400" dirty="0"/>
              <a:t>НА УЧИЛИЩНА STEM СРЕДА </a:t>
            </a:r>
            <a:br>
              <a:rPr lang="ru-RU" sz="2400" dirty="0"/>
            </a:br>
            <a:r>
              <a:rPr lang="ru-RU" sz="2400" dirty="0"/>
              <a:t>МИНИСТЕРСТВОТО НА ОБРАЗОВАНИЕТО И </a:t>
            </a:r>
            <a:r>
              <a:rPr lang="ru-RU" sz="2400" dirty="0" smtClean="0"/>
              <a:t>НАУКАТА</a:t>
            </a:r>
            <a:r>
              <a:rPr lang="ru-RU" sz="2400" dirty="0"/>
              <a:t/>
            </a:r>
            <a:br>
              <a:rPr lang="ru-RU" sz="2400" dirty="0"/>
            </a:br>
            <a:endParaRPr lang="bg-BG" sz="2400" dirty="0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0" y="2667000"/>
            <a:ext cx="8991600" cy="1828799"/>
          </a:xfrm>
        </p:spPr>
        <p:txBody>
          <a:bodyPr>
            <a:noAutofit/>
          </a:bodyPr>
          <a:lstStyle/>
          <a:p>
            <a:r>
              <a:rPr lang="ru-RU" sz="3200" b="1" dirty="0" err="1">
                <a:solidFill>
                  <a:srgbClr val="00B0F0"/>
                </a:solidFill>
              </a:rPr>
              <a:t>Изграждане</a:t>
            </a:r>
            <a:r>
              <a:rPr lang="ru-RU" sz="3200" b="1" dirty="0">
                <a:solidFill>
                  <a:srgbClr val="00B0F0"/>
                </a:solidFill>
              </a:rPr>
              <a:t> на STEM </a:t>
            </a:r>
            <a:r>
              <a:rPr lang="ru-RU" sz="3200" b="1" dirty="0" err="1">
                <a:solidFill>
                  <a:srgbClr val="00B0F0"/>
                </a:solidFill>
              </a:rPr>
              <a:t>център</a:t>
            </a:r>
            <a:r>
              <a:rPr lang="ru-RU" sz="3200" b="1" dirty="0">
                <a:solidFill>
                  <a:srgbClr val="00B0F0"/>
                </a:solidFill>
              </a:rPr>
              <a:t> </a:t>
            </a:r>
            <a:r>
              <a:rPr lang="ru-RU" sz="3200" b="1" dirty="0" smtClean="0">
                <a:solidFill>
                  <a:srgbClr val="00B0F0"/>
                </a:solidFill>
              </a:rPr>
              <a:t>за </a:t>
            </a:r>
            <a:r>
              <a:rPr lang="ru-RU" sz="3200" b="1" dirty="0" err="1">
                <a:solidFill>
                  <a:srgbClr val="00B0F0"/>
                </a:solidFill>
              </a:rPr>
              <a:t>м</a:t>
            </a:r>
            <a:r>
              <a:rPr lang="ru-RU" sz="3200" b="1" smtClean="0">
                <a:solidFill>
                  <a:srgbClr val="00B0F0"/>
                </a:solidFill>
              </a:rPr>
              <a:t>лади</a:t>
            </a:r>
            <a:r>
              <a:rPr lang="ru-RU" sz="3200" b="1" dirty="0" smtClean="0">
                <a:solidFill>
                  <a:srgbClr val="00B0F0"/>
                </a:solidFill>
              </a:rPr>
              <a:t> </a:t>
            </a:r>
            <a:r>
              <a:rPr lang="ru-RU" sz="3200" b="1" dirty="0" err="1" smtClean="0">
                <a:solidFill>
                  <a:srgbClr val="00B0F0"/>
                </a:solidFill>
              </a:rPr>
              <a:t>изследователи</a:t>
            </a:r>
            <a:r>
              <a:rPr lang="ru-RU" sz="3200" b="1" dirty="0" smtClean="0">
                <a:solidFill>
                  <a:srgbClr val="00B0F0"/>
                </a:solidFill>
              </a:rPr>
              <a:t> в </a:t>
            </a:r>
          </a:p>
          <a:p>
            <a:r>
              <a:rPr lang="ru-RU" sz="3200" b="1" dirty="0" err="1" smtClean="0">
                <a:solidFill>
                  <a:srgbClr val="00B0F0"/>
                </a:solidFill>
              </a:rPr>
              <a:t>Шесто</a:t>
            </a:r>
            <a:r>
              <a:rPr lang="ru-RU" sz="3200" b="1" dirty="0" smtClean="0">
                <a:solidFill>
                  <a:srgbClr val="00B0F0"/>
                </a:solidFill>
              </a:rPr>
              <a:t> ОУ „</a:t>
            </a:r>
            <a:r>
              <a:rPr lang="ru-RU" sz="3200" b="1" dirty="0">
                <a:solidFill>
                  <a:srgbClr val="00B0F0"/>
                </a:solidFill>
              </a:rPr>
              <a:t>Свети </a:t>
            </a:r>
            <a:r>
              <a:rPr lang="ru-RU" sz="3200" b="1" dirty="0" err="1">
                <a:solidFill>
                  <a:srgbClr val="00B0F0"/>
                </a:solidFill>
              </a:rPr>
              <a:t>Паисий</a:t>
            </a:r>
            <a:r>
              <a:rPr lang="ru-RU" sz="3200" b="1" dirty="0">
                <a:solidFill>
                  <a:srgbClr val="00B0F0"/>
                </a:solidFill>
              </a:rPr>
              <a:t> </a:t>
            </a:r>
            <a:r>
              <a:rPr lang="ru-RU" sz="3200" b="1" dirty="0" err="1">
                <a:solidFill>
                  <a:srgbClr val="00B0F0"/>
                </a:solidFill>
              </a:rPr>
              <a:t>Хилендарски</a:t>
            </a:r>
            <a:r>
              <a:rPr lang="ru-RU" sz="3200" b="1" dirty="0" smtClean="0">
                <a:solidFill>
                  <a:srgbClr val="00B0F0"/>
                </a:solidFill>
              </a:rPr>
              <a:t>“ гр. </a:t>
            </a:r>
            <a:r>
              <a:rPr lang="ru-RU" sz="3200" b="1" dirty="0" err="1" smtClean="0">
                <a:solidFill>
                  <a:srgbClr val="00B0F0"/>
                </a:solidFill>
              </a:rPr>
              <a:t>Кюстендил</a:t>
            </a:r>
            <a:endParaRPr lang="ru-RU" sz="3200" b="1" dirty="0" smtClean="0">
              <a:solidFill>
                <a:srgbClr val="00B0F0"/>
              </a:solidFill>
            </a:endParaRPr>
          </a:p>
          <a:p>
            <a:endParaRPr lang="bg-BG" dirty="0" smtClean="0">
              <a:solidFill>
                <a:schemeClr val="tx1"/>
              </a:solidFill>
            </a:endParaRPr>
          </a:p>
          <a:p>
            <a:r>
              <a:rPr lang="bg-BG" dirty="0" smtClean="0">
                <a:solidFill>
                  <a:schemeClr val="tx1"/>
                </a:solidFill>
              </a:rPr>
              <a:t>Ръководител на проекта: Лилия </a:t>
            </a:r>
            <a:r>
              <a:rPr lang="bg-BG" dirty="0" err="1" smtClean="0">
                <a:solidFill>
                  <a:schemeClr val="tx1"/>
                </a:solidFill>
              </a:rPr>
              <a:t>Равелова</a:t>
            </a:r>
            <a:endParaRPr lang="bg-BG" dirty="0">
              <a:solidFill>
                <a:schemeClr val="tx1"/>
              </a:solidFill>
            </a:endParaRPr>
          </a:p>
          <a:p>
            <a:r>
              <a:rPr lang="bg-BG" dirty="0" smtClean="0">
                <a:solidFill>
                  <a:schemeClr val="tx1"/>
                </a:solidFill>
              </a:rPr>
              <a:t> Директор на училището: Здравка Тасева</a:t>
            </a:r>
            <a:endParaRPr lang="bg-BG" dirty="0">
              <a:solidFill>
                <a:schemeClr val="tx1"/>
              </a:solidFill>
            </a:endParaRPr>
          </a:p>
        </p:txBody>
      </p:sp>
      <p:pic>
        <p:nvPicPr>
          <p:cNvPr id="1026" name="Picture 2" descr="C:\Users\PC1\Desktop\custom_size_logo-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" y="155638"/>
            <a:ext cx="1485900" cy="450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55246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лавие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95400"/>
          </a:xfrm>
        </p:spPr>
        <p:txBody>
          <a:bodyPr/>
          <a:lstStyle/>
          <a:p>
            <a:r>
              <a:rPr lang="bg-BG" sz="3200" dirty="0" smtClean="0"/>
              <a:t>Цели на проекта</a:t>
            </a:r>
            <a:endParaRPr lang="bg-BG" sz="3200" dirty="0"/>
          </a:p>
        </p:txBody>
      </p:sp>
      <p:sp>
        <p:nvSpPr>
          <p:cNvPr id="5" name="Контейнер за съдържание 4"/>
          <p:cNvSpPr>
            <a:spLocks noGrp="1"/>
          </p:cNvSpPr>
          <p:nvPr>
            <p:ph idx="1"/>
          </p:nvPr>
        </p:nvSpPr>
        <p:spPr>
          <a:xfrm>
            <a:off x="333375" y="1636712"/>
            <a:ext cx="8229600" cy="4525963"/>
          </a:xfrm>
        </p:spPr>
        <p:txBody>
          <a:bodyPr/>
          <a:lstStyle/>
          <a:p>
            <a:r>
              <a:rPr lang="bg-BG" dirty="0" smtClean="0"/>
              <a:t>Иновации в преподаването по природни науки</a:t>
            </a:r>
            <a:endParaRPr lang="ru-RU" dirty="0" smtClean="0"/>
          </a:p>
          <a:p>
            <a:r>
              <a:rPr lang="ru-RU" dirty="0" err="1" smtClean="0"/>
              <a:t>Мотивирани</a:t>
            </a:r>
            <a:r>
              <a:rPr lang="ru-RU" dirty="0" smtClean="0"/>
              <a:t> </a:t>
            </a:r>
            <a:r>
              <a:rPr lang="ru-RU" dirty="0" err="1" smtClean="0"/>
              <a:t>ученици</a:t>
            </a:r>
            <a:endParaRPr lang="ru-RU" dirty="0" smtClean="0"/>
          </a:p>
          <a:p>
            <a:r>
              <a:rPr lang="ru-RU" dirty="0" err="1" smtClean="0"/>
              <a:t>Дигитална</a:t>
            </a:r>
            <a:r>
              <a:rPr lang="ru-RU" dirty="0" smtClean="0"/>
              <a:t> </a:t>
            </a:r>
            <a:r>
              <a:rPr lang="ru-RU" dirty="0" err="1" smtClean="0"/>
              <a:t>грамотност</a:t>
            </a:r>
            <a:endParaRPr lang="ru-RU" dirty="0" smtClean="0"/>
          </a:p>
          <a:p>
            <a:r>
              <a:rPr lang="ru-RU" dirty="0" err="1" smtClean="0"/>
              <a:t>Промяна</a:t>
            </a:r>
            <a:r>
              <a:rPr lang="ru-RU" dirty="0" smtClean="0"/>
              <a:t> на </a:t>
            </a:r>
            <a:r>
              <a:rPr lang="ru-RU" dirty="0" err="1" smtClean="0"/>
              <a:t>образователната</a:t>
            </a:r>
            <a:r>
              <a:rPr lang="ru-RU" dirty="0" smtClean="0"/>
              <a:t> парадигма</a:t>
            </a:r>
            <a:endParaRPr lang="bg-BG" dirty="0"/>
          </a:p>
        </p:txBody>
      </p:sp>
      <p:pic>
        <p:nvPicPr>
          <p:cNvPr id="2050" name="Picture 2" descr="E:\images (2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0700" y="4429125"/>
            <a:ext cx="2695575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06" y="88900"/>
            <a:ext cx="1487487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 descr="E:\images (8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450" y="4314825"/>
            <a:ext cx="2895600" cy="180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12817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596900"/>
            <a:ext cx="8229600" cy="698500"/>
          </a:xfrm>
        </p:spPr>
        <p:txBody>
          <a:bodyPr/>
          <a:lstStyle/>
          <a:p>
            <a:r>
              <a:rPr lang="ru-RU" sz="3200" dirty="0" err="1" smtClean="0"/>
              <a:t>Промяна</a:t>
            </a:r>
            <a:r>
              <a:rPr lang="ru-RU" sz="3200" dirty="0" smtClean="0"/>
              <a:t> в </a:t>
            </a:r>
            <a:r>
              <a:rPr lang="ru-RU" sz="3200" dirty="0" err="1" smtClean="0"/>
              <a:t>учебното</a:t>
            </a:r>
            <a:r>
              <a:rPr lang="ru-RU" sz="3200" dirty="0" smtClean="0"/>
              <a:t> </a:t>
            </a:r>
            <a:r>
              <a:rPr lang="ru-RU" sz="3200" dirty="0" err="1" smtClean="0"/>
              <a:t>съдържание</a:t>
            </a:r>
            <a:endParaRPr lang="bg-BG" sz="32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1487487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876800"/>
            <a:ext cx="2761727" cy="16521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7" name="Picture 7" descr="F:\images (1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2996226"/>
            <a:ext cx="30480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Текстово поле 2"/>
          <p:cNvSpPr txBox="1"/>
          <p:nvPr/>
        </p:nvSpPr>
        <p:spPr>
          <a:xfrm>
            <a:off x="1143000" y="2091898"/>
            <a:ext cx="74866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dirty="0" smtClean="0"/>
              <a:t>Интегрирани уроци по природни науки</a:t>
            </a:r>
          </a:p>
          <a:p>
            <a:endParaRPr lang="bg-BG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9475" y="4577376"/>
            <a:ext cx="2670175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6048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2057400"/>
          </a:xfrm>
        </p:spPr>
        <p:txBody>
          <a:bodyPr/>
          <a:lstStyle/>
          <a:p>
            <a:r>
              <a:rPr lang="bg-BG" sz="3200" dirty="0" smtClean="0"/>
              <a:t>Промяна в образователната среда и технологии</a:t>
            </a:r>
            <a:endParaRPr lang="bg-BG" sz="3200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7200" y="2286000"/>
            <a:ext cx="8229600" cy="3840163"/>
          </a:xfrm>
        </p:spPr>
        <p:txBody>
          <a:bodyPr/>
          <a:lstStyle/>
          <a:p>
            <a:r>
              <a:rPr lang="bg-BG" dirty="0" smtClean="0"/>
              <a:t>Виртуална лаборатория</a:t>
            </a:r>
          </a:p>
          <a:p>
            <a:r>
              <a:rPr lang="en-US" dirty="0" err="1" smtClean="0"/>
              <a:t>Makerspace</a:t>
            </a:r>
            <a:r>
              <a:rPr lang="en-US" dirty="0" smtClean="0"/>
              <a:t> </a:t>
            </a:r>
            <a:r>
              <a:rPr lang="bg-BG" dirty="0" smtClean="0"/>
              <a:t>пространство</a:t>
            </a:r>
          </a:p>
          <a:p>
            <a:r>
              <a:rPr lang="bg-BG" dirty="0" smtClean="0"/>
              <a:t>Практическа лаборатория по</a:t>
            </a:r>
          </a:p>
          <a:p>
            <a:pPr marL="0" indent="0">
              <a:buNone/>
            </a:pPr>
            <a:r>
              <a:rPr lang="bg-BG" dirty="0"/>
              <a:t> </a:t>
            </a:r>
            <a:r>
              <a:rPr lang="bg-BG" dirty="0" smtClean="0"/>
              <a:t>   роботика, програмиране и електроника</a:t>
            </a:r>
          </a:p>
          <a:p>
            <a:endParaRPr lang="bg-BG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1487487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2735" y="1371598"/>
            <a:ext cx="1828800" cy="2286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4419599"/>
            <a:ext cx="2781300" cy="1647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3112" y="4419600"/>
            <a:ext cx="2619375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103476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z="3200" dirty="0" smtClean="0"/>
              <a:t>Промяна в методите на преподаване</a:t>
            </a:r>
            <a:endParaRPr lang="bg-BG" sz="3200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221163"/>
          </a:xfrm>
        </p:spPr>
        <p:txBody>
          <a:bodyPr/>
          <a:lstStyle/>
          <a:p>
            <a:r>
              <a:rPr lang="ru-RU" dirty="0"/>
              <a:t>Проектно – </a:t>
            </a:r>
            <a:r>
              <a:rPr lang="ru-RU" dirty="0" err="1"/>
              <a:t>базирано</a:t>
            </a:r>
            <a:r>
              <a:rPr lang="ru-RU" dirty="0"/>
              <a:t> обучение</a:t>
            </a:r>
          </a:p>
          <a:p>
            <a:pPr marL="0" indent="0">
              <a:buNone/>
            </a:pPr>
            <a:r>
              <a:rPr lang="ru-RU" dirty="0" smtClean="0"/>
              <a:t>    / </a:t>
            </a:r>
            <a:r>
              <a:rPr lang="ru-RU" dirty="0" err="1"/>
              <a:t>Изследователски</a:t>
            </a:r>
            <a:r>
              <a:rPr lang="ru-RU" dirty="0"/>
              <a:t> подход /</a:t>
            </a:r>
          </a:p>
          <a:p>
            <a:r>
              <a:rPr lang="ru-RU" dirty="0"/>
              <a:t>Проблемно – </a:t>
            </a:r>
            <a:r>
              <a:rPr lang="ru-RU" dirty="0" err="1"/>
              <a:t>базирано</a:t>
            </a:r>
            <a:r>
              <a:rPr lang="ru-RU" dirty="0"/>
              <a:t> </a:t>
            </a:r>
            <a:r>
              <a:rPr lang="ru-RU" dirty="0" smtClean="0"/>
              <a:t>обучение</a:t>
            </a:r>
            <a:endParaRPr lang="ru-RU" dirty="0"/>
          </a:p>
          <a:p>
            <a:r>
              <a:rPr lang="ru-RU" dirty="0" err="1"/>
              <a:t>Смесено</a:t>
            </a:r>
            <a:r>
              <a:rPr lang="ru-RU" dirty="0"/>
              <a:t> обучение - </a:t>
            </a:r>
            <a:r>
              <a:rPr lang="ru-RU" dirty="0" err="1"/>
              <a:t>Blended</a:t>
            </a:r>
            <a:r>
              <a:rPr lang="ru-RU" dirty="0"/>
              <a:t> </a:t>
            </a:r>
            <a:r>
              <a:rPr lang="ru-RU" dirty="0" err="1"/>
              <a:t>Learning</a:t>
            </a:r>
            <a:endParaRPr lang="ru-RU" dirty="0"/>
          </a:p>
          <a:p>
            <a:r>
              <a:rPr lang="ru-RU" dirty="0" err="1"/>
              <a:t>Игровизация</a:t>
            </a:r>
            <a:r>
              <a:rPr lang="ru-RU" dirty="0"/>
              <a:t> на </a:t>
            </a:r>
            <a:r>
              <a:rPr lang="ru-RU" dirty="0" err="1"/>
              <a:t>учебния</a:t>
            </a:r>
            <a:r>
              <a:rPr lang="ru-RU" dirty="0"/>
              <a:t> </a:t>
            </a:r>
            <a:r>
              <a:rPr lang="ru-RU" dirty="0" err="1"/>
              <a:t>процес</a:t>
            </a:r>
            <a:endParaRPr lang="ru-RU" dirty="0"/>
          </a:p>
          <a:p>
            <a:endParaRPr lang="bg-BG" dirty="0" smtClean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1487487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 descr="F:\изтеглен файл (1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370819"/>
            <a:ext cx="3124200" cy="1969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F:\изтеглен файл (2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4395822"/>
            <a:ext cx="3095625" cy="1919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F:\изтеглен файл (4)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600200"/>
            <a:ext cx="2362199" cy="151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0184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1" y="457200"/>
            <a:ext cx="8229600" cy="1676400"/>
          </a:xfrm>
        </p:spPr>
        <p:txBody>
          <a:bodyPr/>
          <a:lstStyle/>
          <a:p>
            <a:r>
              <a:rPr lang="bg-BG" sz="3200" dirty="0" smtClean="0"/>
              <a:t>Промяна в организацията и управление</a:t>
            </a:r>
            <a:br>
              <a:rPr lang="bg-BG" sz="3200" dirty="0" smtClean="0"/>
            </a:br>
            <a:r>
              <a:rPr lang="bg-BG" sz="3200" dirty="0" smtClean="0"/>
              <a:t>на училищните процеси</a:t>
            </a:r>
            <a:endParaRPr lang="bg-BG" sz="3200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1487553" cy="445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419600"/>
            <a:ext cx="3014663" cy="188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4419600"/>
            <a:ext cx="2971800" cy="192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Текстово поле 3"/>
          <p:cNvSpPr txBox="1"/>
          <p:nvPr/>
        </p:nvSpPr>
        <p:spPr>
          <a:xfrm>
            <a:off x="1219201" y="2286000"/>
            <a:ext cx="640794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dirty="0" smtClean="0"/>
              <a:t>Преминаване</a:t>
            </a:r>
            <a:r>
              <a:rPr lang="bg-BG" sz="2400" dirty="0"/>
              <a:t> </a:t>
            </a:r>
            <a:r>
              <a:rPr lang="bg-BG" sz="2400" dirty="0" smtClean="0"/>
              <a:t>към Облачна платформа</a:t>
            </a:r>
          </a:p>
          <a:p>
            <a:r>
              <a:rPr lang="bg-BG" sz="2400" dirty="0" smtClean="0"/>
              <a:t>Използване на Електронен дневник</a:t>
            </a:r>
          </a:p>
          <a:p>
            <a:r>
              <a:rPr lang="bg-BG" sz="2400" dirty="0" smtClean="0"/>
              <a:t>Създаване на Катедра по природни науки</a:t>
            </a:r>
          </a:p>
          <a:p>
            <a:r>
              <a:rPr lang="bg-BG" sz="2400" dirty="0" smtClean="0"/>
              <a:t>Блокова схема – сливане на два учебни часа</a:t>
            </a:r>
          </a:p>
          <a:p>
            <a:r>
              <a:rPr lang="en-US" sz="2400" dirty="0" smtClean="0"/>
              <a:t>STEM </a:t>
            </a:r>
            <a:r>
              <a:rPr lang="bg-BG" sz="2400" dirty="0" smtClean="0"/>
              <a:t>Ментор </a:t>
            </a:r>
            <a:endParaRPr lang="bg-BG" sz="2400" dirty="0"/>
          </a:p>
        </p:txBody>
      </p:sp>
    </p:spTree>
    <p:extLst>
      <p:ext uri="{BB962C8B-B14F-4D97-AF65-F5344CB8AC3E}">
        <p14:creationId xmlns:p14="http://schemas.microsoft.com/office/powerpoint/2010/main" val="38266651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304800" y="152401"/>
            <a:ext cx="8839200" cy="2819399"/>
          </a:xfrm>
        </p:spPr>
        <p:txBody>
          <a:bodyPr/>
          <a:lstStyle/>
          <a:p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>ПРОСТРАНСТВО </a:t>
            </a:r>
            <a:r>
              <a:rPr lang="ru-RU" sz="3200" dirty="0"/>
              <a:t>№</a:t>
            </a:r>
            <a:r>
              <a:rPr lang="ru-RU" sz="3200" dirty="0" smtClean="0"/>
              <a:t>1</a:t>
            </a:r>
            <a:br>
              <a:rPr lang="ru-RU" sz="3200" dirty="0" smtClean="0"/>
            </a:br>
            <a:r>
              <a:rPr lang="ru-RU" sz="2400" dirty="0" smtClean="0">
                <a:solidFill>
                  <a:schemeClr val="tx1"/>
                </a:solidFill>
              </a:rPr>
              <a:t> </a:t>
            </a:r>
            <a:br>
              <a:rPr lang="ru-RU" sz="2400" dirty="0" smtClean="0">
                <a:solidFill>
                  <a:schemeClr val="tx1"/>
                </a:solidFill>
              </a:rPr>
            </a:br>
            <a:r>
              <a:rPr lang="ru-RU" sz="2400" dirty="0" smtClean="0">
                <a:solidFill>
                  <a:schemeClr val="tx1"/>
                </a:solidFill>
              </a:rPr>
              <a:t>Кабинет по </a:t>
            </a:r>
            <a:r>
              <a:rPr lang="ru-RU" sz="2400" dirty="0" err="1" smtClean="0">
                <a:solidFill>
                  <a:schemeClr val="tx1"/>
                </a:solidFill>
              </a:rPr>
              <a:t>природни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smtClean="0">
                <a:solidFill>
                  <a:schemeClr val="tx1"/>
                </a:solidFill>
              </a:rPr>
              <a:t>науки,  </a:t>
            </a:r>
            <a:r>
              <a:rPr lang="ru-RU" sz="2400" dirty="0" err="1" smtClean="0">
                <a:solidFill>
                  <a:schemeClr val="tx1"/>
                </a:solidFill>
              </a:rPr>
              <a:t>свързан</a:t>
            </a:r>
            <a:r>
              <a:rPr lang="ru-RU" sz="2400" dirty="0" smtClean="0">
                <a:solidFill>
                  <a:schemeClr val="tx1"/>
                </a:solidFill>
              </a:rPr>
              <a:t>  с </a:t>
            </a:r>
            <a:r>
              <a:rPr lang="ru-RU" sz="2400" dirty="0" err="1" smtClean="0">
                <a:solidFill>
                  <a:schemeClr val="tx1"/>
                </a:solidFill>
              </a:rPr>
              <a:t>виртуална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smtClean="0">
                <a:solidFill>
                  <a:schemeClr val="tx1"/>
                </a:solidFill>
              </a:rPr>
              <a:t>лаборатория </a:t>
            </a:r>
            <a:r>
              <a:rPr lang="ru-RU" sz="2400" dirty="0" err="1" smtClean="0">
                <a:solidFill>
                  <a:schemeClr val="tx1"/>
                </a:solidFill>
              </a:rPr>
              <a:t>със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софтуерно</a:t>
            </a:r>
            <a:r>
              <a:rPr lang="ru-RU" sz="2400" dirty="0">
                <a:solidFill>
                  <a:schemeClr val="tx1"/>
                </a:solidFill>
              </a:rPr>
              <a:t> и </a:t>
            </a:r>
            <a:r>
              <a:rPr lang="ru-RU" sz="2400" dirty="0" err="1">
                <a:solidFill>
                  <a:schemeClr val="tx1"/>
                </a:solidFill>
              </a:rPr>
              <a:t>хардуерно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оборудване</a:t>
            </a:r>
            <a:r>
              <a:rPr lang="ru-RU" sz="2400" dirty="0">
                <a:solidFill>
                  <a:schemeClr val="tx1"/>
                </a:solidFill>
              </a:rPr>
              <a:t>  </a:t>
            </a:r>
            <a:endParaRPr lang="bg-BG" sz="2400" dirty="0">
              <a:solidFill>
                <a:schemeClr val="tx1"/>
              </a:solidFill>
            </a:endParaRPr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1487553" cy="445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E:\images (7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5475" y="4648200"/>
            <a:ext cx="2847975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F:\изтеглен файл (3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2350" y="3576637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E:\images (9)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328987"/>
            <a:ext cx="2581274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31871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374650"/>
            <a:ext cx="8229600" cy="1606550"/>
          </a:xfrm>
        </p:spPr>
        <p:txBody>
          <a:bodyPr/>
          <a:lstStyle/>
          <a:p>
            <a:r>
              <a:rPr lang="ru-RU" sz="3200" dirty="0" smtClean="0"/>
              <a:t>ПРОСТРАНСТВО </a:t>
            </a:r>
            <a:r>
              <a:rPr lang="ru-RU" sz="3200" dirty="0"/>
              <a:t>№</a:t>
            </a:r>
            <a:r>
              <a:rPr lang="ru-RU" sz="3200" dirty="0" smtClean="0"/>
              <a:t>2</a:t>
            </a:r>
            <a:br>
              <a:rPr lang="ru-RU" sz="3200" dirty="0" smtClean="0"/>
            </a:br>
            <a:r>
              <a:rPr lang="ru-RU" sz="3200" dirty="0" smtClean="0"/>
              <a:t> </a:t>
            </a:r>
            <a:r>
              <a:rPr lang="ru-RU" sz="3200" dirty="0" err="1"/>
              <a:t>Учебен</a:t>
            </a:r>
            <a:r>
              <a:rPr lang="ru-RU" sz="3200" dirty="0"/>
              <a:t> </a:t>
            </a:r>
            <a:r>
              <a:rPr lang="ru-RU" sz="3200" dirty="0" smtClean="0"/>
              <a:t>кабинет по физика и астрономия</a:t>
            </a:r>
            <a:endParaRPr lang="bg-BG" sz="3200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1487487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4288153"/>
            <a:ext cx="2662237" cy="1657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143" y="4281488"/>
            <a:ext cx="2799557" cy="1657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2313" y="2247899"/>
            <a:ext cx="2619375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071378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533400" y="761999"/>
            <a:ext cx="8610600" cy="2649882"/>
          </a:xfrm>
        </p:spPr>
        <p:txBody>
          <a:bodyPr/>
          <a:lstStyle/>
          <a:p>
            <a:r>
              <a:rPr lang="ru-RU" sz="3200" dirty="0" smtClean="0"/>
              <a:t>ПРОСТРАНСТВО </a:t>
            </a:r>
            <a:r>
              <a:rPr lang="ru-RU" sz="3200" dirty="0"/>
              <a:t>№3 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2800" dirty="0" err="1" smtClean="0"/>
              <a:t>Практическа</a:t>
            </a:r>
            <a:r>
              <a:rPr lang="ru-RU" sz="2800" dirty="0"/>
              <a:t> </a:t>
            </a:r>
            <a:r>
              <a:rPr lang="ru-RU" sz="2800" dirty="0" smtClean="0"/>
              <a:t> лаборатория </a:t>
            </a:r>
            <a:r>
              <a:rPr lang="ru-RU" sz="2800" dirty="0"/>
              <a:t>по </a:t>
            </a:r>
            <a:r>
              <a:rPr lang="ru-RU" sz="2800" dirty="0" err="1"/>
              <a:t>роботика</a:t>
            </a:r>
            <a:r>
              <a:rPr lang="ru-RU" sz="2800" dirty="0"/>
              <a:t>, </a:t>
            </a:r>
            <a:r>
              <a:rPr lang="ru-RU" sz="2800" dirty="0" err="1"/>
              <a:t>програмиране</a:t>
            </a:r>
            <a:r>
              <a:rPr lang="ru-RU" sz="2800" dirty="0"/>
              <a:t> и </a:t>
            </a:r>
            <a:r>
              <a:rPr lang="ru-RU" sz="2800" dirty="0" err="1" smtClean="0"/>
              <a:t>електроника</a:t>
            </a:r>
            <a:r>
              <a:rPr lang="en-US" sz="2800" dirty="0" smtClean="0"/>
              <a:t>, </a:t>
            </a:r>
            <a:r>
              <a:rPr lang="bg-BG" sz="2800" dirty="0" smtClean="0"/>
              <a:t>креативност и иновации</a:t>
            </a:r>
            <a:endParaRPr lang="bg-BG" sz="2800" dirty="0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1487553" cy="445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" y="4648200"/>
            <a:ext cx="2981325" cy="157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7375" y="2509388"/>
            <a:ext cx="2895600" cy="180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479" y="3860799"/>
            <a:ext cx="2908300" cy="1573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авоъгълник 3"/>
          <p:cNvSpPr/>
          <p:nvPr/>
        </p:nvSpPr>
        <p:spPr>
          <a:xfrm>
            <a:off x="4343400" y="5867400"/>
            <a:ext cx="45719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/>
              <a:t>Makerspace</a:t>
            </a:r>
            <a:r>
              <a:rPr lang="en-US" sz="2400" dirty="0"/>
              <a:t>   </a:t>
            </a:r>
            <a:r>
              <a:rPr lang="bg-BG" sz="2400" dirty="0"/>
              <a:t>пространство</a:t>
            </a:r>
          </a:p>
        </p:txBody>
      </p:sp>
    </p:spTree>
    <p:extLst>
      <p:ext uri="{BB962C8B-B14F-4D97-AF65-F5344CB8AC3E}">
        <p14:creationId xmlns:p14="http://schemas.microsoft.com/office/powerpoint/2010/main" val="3629758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371600"/>
          </a:xfrm>
        </p:spPr>
        <p:txBody>
          <a:bodyPr/>
          <a:lstStyle/>
          <a:p>
            <a:r>
              <a:rPr lang="bg-BG" sz="3200" dirty="0" smtClean="0"/>
              <a:t>ФОАЙЕ</a:t>
            </a:r>
            <a:endParaRPr lang="bg-BG" sz="3200" dirty="0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1487553" cy="445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775" y="1524000"/>
            <a:ext cx="3375025" cy="2066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4419600"/>
            <a:ext cx="3429000" cy="1914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8087" y="1106487"/>
            <a:ext cx="2170113" cy="2493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9775" y="4343400"/>
            <a:ext cx="2765426" cy="1992902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29000" y="2353468"/>
            <a:ext cx="2975106" cy="2121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0582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905000"/>
          </a:xfrm>
        </p:spPr>
        <p:txBody>
          <a:bodyPr/>
          <a:lstStyle/>
          <a:p>
            <a:r>
              <a:rPr lang="bg-BG" sz="3200" dirty="0"/>
              <a:t>ОЧАКВАНИ </a:t>
            </a:r>
            <a:r>
              <a:rPr lang="bg-BG" sz="3200" dirty="0" smtClean="0"/>
              <a:t>РЕЗУЛТАТИ</a:t>
            </a:r>
            <a:br>
              <a:rPr lang="bg-BG" sz="3200" dirty="0" smtClean="0"/>
            </a:br>
            <a:r>
              <a:rPr lang="bg-BG" sz="3200" dirty="0" smtClean="0"/>
              <a:t>     Ползи за общността</a:t>
            </a:r>
            <a:endParaRPr lang="bg-BG" sz="3200" dirty="0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1487553" cy="445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2047875"/>
            <a:ext cx="3584575" cy="3714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023457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52400" y="0"/>
            <a:ext cx="8991600" cy="1981200"/>
          </a:xfrm>
        </p:spPr>
        <p:txBody>
          <a:bodyPr/>
          <a:lstStyle/>
          <a:p>
            <a:r>
              <a:rPr lang="bg-BG" sz="3200" dirty="0"/>
              <a:t>ОБУЧЕНИЯ НА </a:t>
            </a:r>
            <a:r>
              <a:rPr lang="bg-BG" sz="3200" dirty="0" smtClean="0"/>
              <a:t>ПЕДАГОГИЧЕСКИ </a:t>
            </a:r>
            <a:r>
              <a:rPr lang="bg-BG" sz="3200" dirty="0"/>
              <a:t>СПЕЦИАЛИСТИ</a:t>
            </a:r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1487553" cy="445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267200"/>
            <a:ext cx="3352800" cy="19337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4267200"/>
            <a:ext cx="3505200" cy="19146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Текстово поле 2"/>
          <p:cNvSpPr txBox="1"/>
          <p:nvPr/>
        </p:nvSpPr>
        <p:spPr>
          <a:xfrm>
            <a:off x="609600" y="2057400"/>
            <a:ext cx="8153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bg-BG" sz="2400" dirty="0" smtClean="0"/>
          </a:p>
          <a:p>
            <a:r>
              <a:rPr lang="bg-BG" sz="2400" dirty="0" smtClean="0"/>
              <a:t>Интерактивни средства за образованието</a:t>
            </a:r>
          </a:p>
          <a:p>
            <a:r>
              <a:rPr lang="bg-BG" sz="2400" dirty="0" smtClean="0"/>
              <a:t>Проектно – базиран подход и </a:t>
            </a:r>
            <a:r>
              <a:rPr lang="bg-BG" sz="2400" dirty="0" err="1" smtClean="0"/>
              <a:t>игровизация</a:t>
            </a:r>
            <a:endParaRPr lang="bg-BG" sz="2400" dirty="0" smtClean="0"/>
          </a:p>
          <a:p>
            <a:r>
              <a:rPr lang="bg-BG" sz="2400" dirty="0" smtClean="0"/>
              <a:t>Обучение на педагогическите специалисти и </a:t>
            </a:r>
            <a:r>
              <a:rPr lang="bg-BG" sz="2400" dirty="0" err="1" smtClean="0"/>
              <a:t>училишния</a:t>
            </a:r>
            <a:r>
              <a:rPr lang="bg-BG" sz="2400" dirty="0" smtClean="0"/>
              <a:t> екип за работа в </a:t>
            </a:r>
            <a:r>
              <a:rPr lang="en-US" sz="2400" dirty="0" smtClean="0"/>
              <a:t>STEM </a:t>
            </a:r>
            <a:r>
              <a:rPr lang="bg-BG" sz="2400" dirty="0" smtClean="0"/>
              <a:t> среда</a:t>
            </a:r>
            <a:endParaRPr lang="bg-BG" sz="2400" dirty="0"/>
          </a:p>
        </p:txBody>
      </p:sp>
    </p:spTree>
    <p:extLst>
      <p:ext uri="{BB962C8B-B14F-4D97-AF65-F5344CB8AC3E}">
        <p14:creationId xmlns:p14="http://schemas.microsoft.com/office/powerpoint/2010/main" val="3942861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-1"/>
            <a:ext cx="8229600" cy="1143001"/>
          </a:xfrm>
        </p:spPr>
        <p:txBody>
          <a:bodyPr/>
          <a:lstStyle/>
          <a:p>
            <a:r>
              <a:rPr lang="bg-BG" sz="3200" dirty="0" smtClean="0"/>
              <a:t> </a:t>
            </a:r>
            <a:br>
              <a:rPr lang="bg-BG" sz="3200" dirty="0" smtClean="0"/>
            </a:br>
            <a:r>
              <a:rPr lang="bg-BG" sz="3200" dirty="0" smtClean="0"/>
              <a:t>Нашето училище</a:t>
            </a:r>
            <a:endParaRPr lang="bg-BG" sz="3200" dirty="0"/>
          </a:p>
        </p:txBody>
      </p:sp>
      <p:pic>
        <p:nvPicPr>
          <p:cNvPr id="184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1487553" cy="445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0077" y="1700212"/>
            <a:ext cx="2324100" cy="26622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3950" y="1661090"/>
            <a:ext cx="2241000" cy="27404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657600"/>
            <a:ext cx="2286000" cy="27622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9414" y="3755666"/>
            <a:ext cx="2322777" cy="2664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3915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95400"/>
          </a:xfrm>
        </p:spPr>
        <p:txBody>
          <a:bodyPr/>
          <a:lstStyle/>
          <a:p>
            <a:r>
              <a:rPr lang="bg-BG" sz="3200" dirty="0" smtClean="0"/>
              <a:t>Настоящите кабинети</a:t>
            </a:r>
            <a:endParaRPr lang="bg-BG" sz="32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1487487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 descr="F:\IMG_20200727_134421-1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962400"/>
            <a:ext cx="3291417" cy="2468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F:\IMG_20200727_13451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485900"/>
            <a:ext cx="30480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F:\IMG_20200727_13460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2667000"/>
            <a:ext cx="3454400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25564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2133600"/>
          </a:xfrm>
        </p:spPr>
        <p:txBody>
          <a:bodyPr/>
          <a:lstStyle/>
          <a:p>
            <a:r>
              <a:rPr lang="bg-BG" sz="3200" dirty="0" smtClean="0"/>
              <a:t>Как искаме да изглежда нашия</a:t>
            </a:r>
            <a:r>
              <a:rPr lang="en-US" sz="3200" dirty="0" smtClean="0"/>
              <a:t> STEM </a:t>
            </a:r>
            <a:r>
              <a:rPr lang="bg-BG" sz="3200" dirty="0" smtClean="0"/>
              <a:t>център? </a:t>
            </a:r>
            <a:endParaRPr lang="bg-BG" sz="3200" dirty="0"/>
          </a:p>
        </p:txBody>
      </p:sp>
      <p:pic>
        <p:nvPicPr>
          <p:cNvPr id="194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1487553" cy="445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4572000"/>
            <a:ext cx="2819400" cy="1849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0" y="2358525"/>
            <a:ext cx="2838450" cy="1609725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10200" y="4572000"/>
            <a:ext cx="2762250" cy="1773664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0600" y="2303417"/>
            <a:ext cx="2819400" cy="161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9007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-4343400" y="457200"/>
            <a:ext cx="13487400" cy="2514600"/>
          </a:xfrm>
        </p:spPr>
        <p:txBody>
          <a:bodyPr/>
          <a:lstStyle/>
          <a:p>
            <a:r>
              <a:rPr lang="ru-RU" sz="3200" dirty="0"/>
              <a:t>„УЧИМ ПОВЕЧЕ</a:t>
            </a:r>
            <a:r>
              <a:rPr lang="ru-RU" sz="3200" dirty="0" smtClean="0"/>
              <a:t>,</a:t>
            </a:r>
            <a:br>
              <a:rPr lang="ru-RU" sz="3200" dirty="0" smtClean="0"/>
            </a:br>
            <a:r>
              <a:rPr lang="ru-RU" sz="3200" dirty="0" smtClean="0"/>
              <a:t>                                    </a:t>
            </a:r>
            <a:r>
              <a:rPr lang="ru-RU" sz="3200" dirty="0"/>
              <a:t>МОЖЕМ ПОВЕЧЕ</a:t>
            </a:r>
            <a:r>
              <a:rPr lang="ru-RU" sz="3200" dirty="0" smtClean="0"/>
              <a:t>,</a:t>
            </a:r>
            <a:br>
              <a:rPr lang="ru-RU" sz="3200" dirty="0" smtClean="0"/>
            </a:br>
            <a:r>
              <a:rPr lang="ru-RU" sz="3200" dirty="0" smtClean="0"/>
              <a:t>                                                                          ПРАВИМ </a:t>
            </a:r>
            <a:r>
              <a:rPr lang="ru-RU" sz="3200" dirty="0"/>
              <a:t>ПОВЕЧЕ</a:t>
            </a:r>
            <a:r>
              <a:rPr lang="ru-RU" sz="3200" dirty="0" smtClean="0"/>
              <a:t>“</a:t>
            </a:r>
            <a:endParaRPr lang="bg-BG" sz="3200" dirty="0"/>
          </a:p>
        </p:txBody>
      </p:sp>
      <p:pic>
        <p:nvPicPr>
          <p:cNvPr id="204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1487553" cy="445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362200"/>
            <a:ext cx="2667000" cy="312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авоъгълник 2"/>
          <p:cNvSpPr/>
          <p:nvPr/>
        </p:nvSpPr>
        <p:spPr>
          <a:xfrm>
            <a:off x="3505200" y="3105835"/>
            <a:ext cx="52578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 </a:t>
            </a:r>
            <a:endParaRPr lang="ru-RU" sz="2400" dirty="0" smtClean="0"/>
          </a:p>
          <a:p>
            <a:r>
              <a:rPr lang="ru-RU" sz="2400" dirty="0" smtClean="0"/>
              <a:t>"</a:t>
            </a:r>
            <a:r>
              <a:rPr lang="ru-RU" sz="2400" dirty="0" err="1"/>
              <a:t>Заедно</a:t>
            </a:r>
            <a:r>
              <a:rPr lang="ru-RU" sz="2400" dirty="0"/>
              <a:t>" е </a:t>
            </a:r>
            <a:r>
              <a:rPr lang="ru-RU" sz="2400" dirty="0" err="1"/>
              <a:t>формулата</a:t>
            </a:r>
            <a:r>
              <a:rPr lang="ru-RU" sz="2400" dirty="0"/>
              <a:t> на успеха</a:t>
            </a:r>
            <a:r>
              <a:rPr lang="ru-RU" sz="2400" dirty="0" smtClean="0"/>
              <a:t>,</a:t>
            </a:r>
          </a:p>
          <a:p>
            <a:r>
              <a:rPr lang="ru-RU" sz="2400" dirty="0" smtClean="0"/>
              <a:t>по </a:t>
            </a:r>
            <a:r>
              <a:rPr lang="ru-RU" sz="2400" dirty="0" err="1"/>
              <a:t>която</a:t>
            </a:r>
            <a:r>
              <a:rPr lang="ru-RU" sz="2400" dirty="0"/>
              <a:t> се </a:t>
            </a:r>
            <a:r>
              <a:rPr lang="ru-RU" sz="2400" dirty="0" err="1"/>
              <a:t>работи</a:t>
            </a:r>
            <a:r>
              <a:rPr lang="ru-RU" sz="2400" dirty="0"/>
              <a:t> в VІ основно училище. </a:t>
            </a:r>
            <a:endParaRPr lang="bg-BG" sz="2400" dirty="0"/>
          </a:p>
        </p:txBody>
      </p:sp>
      <p:sp>
        <p:nvSpPr>
          <p:cNvPr id="4" name="Правоъгълник 3"/>
          <p:cNvSpPr/>
          <p:nvPr/>
        </p:nvSpPr>
        <p:spPr>
          <a:xfrm flipH="1">
            <a:off x="4191000" y="5552658"/>
            <a:ext cx="4343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dirty="0"/>
              <a:t>БЛАГОДАРИМ ЗА ВНИМАНИЕТО!</a:t>
            </a:r>
          </a:p>
        </p:txBody>
      </p:sp>
    </p:spTree>
    <p:extLst>
      <p:ext uri="{BB962C8B-B14F-4D97-AF65-F5344CB8AC3E}">
        <p14:creationId xmlns:p14="http://schemas.microsoft.com/office/powerpoint/2010/main" val="230983773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Ръководител">
  <a:themeElements>
    <a:clrScheme name="Ръководител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Ръководител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Ръководител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677</TotalTime>
  <Words>209</Words>
  <Application>Microsoft Office PowerPoint</Application>
  <PresentationFormat>Презентация на цял екран (4:3)</PresentationFormat>
  <Paragraphs>50</Paragraphs>
  <Slides>16</Slides>
  <Notes>1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16</vt:i4>
      </vt:variant>
    </vt:vector>
  </HeadingPairs>
  <TitlesOfParts>
    <vt:vector size="22" baseType="lpstr">
      <vt:lpstr>Arial</vt:lpstr>
      <vt:lpstr>Calibri</vt:lpstr>
      <vt:lpstr>Century Gothic</vt:lpstr>
      <vt:lpstr>Courier New</vt:lpstr>
      <vt:lpstr>Palatino Linotype</vt:lpstr>
      <vt:lpstr>Ръководител</vt:lpstr>
      <vt:lpstr>НАЦИОНАЛНА ПРОГРАМА  ИЗГРАЖДАНЕ НА УЧИЛИЩНА STEM СРЕДА  МИНИСТЕРСТВОТО НА ОБРАЗОВАНИЕТО И НАУКАТА </vt:lpstr>
      <vt:lpstr>Цели на проекта</vt:lpstr>
      <vt:lpstr>Промяна в учебното съдържание</vt:lpstr>
      <vt:lpstr>Промяна в образователната среда и технологии</vt:lpstr>
      <vt:lpstr>Промяна в методите на преподаване</vt:lpstr>
      <vt:lpstr>Промяна в организацията и управление на училищните процеси</vt:lpstr>
      <vt:lpstr>  ПРОСТРАНСТВО №1   Кабинет по природни науки,  свързан  с виртуална лаборатория със софтуерно и хардуерно оборудване  </vt:lpstr>
      <vt:lpstr>ПРОСТРАНСТВО №2  Учебен кабинет по физика и астрономия</vt:lpstr>
      <vt:lpstr>ПРОСТРАНСТВО №3  Практическа  лаборатория по роботика, програмиране и електроника, креативност и иновации</vt:lpstr>
      <vt:lpstr>ФОАЙЕ</vt:lpstr>
      <vt:lpstr>ОЧАКВАНИ РЕЗУЛТАТИ      Ползи за общността</vt:lpstr>
      <vt:lpstr>ОБУЧЕНИЯ НА ПЕДАГОГИЧЕСКИ СПЕЦИАЛИСТИ</vt:lpstr>
      <vt:lpstr>  Нашето училище</vt:lpstr>
      <vt:lpstr>Настоящите кабинети</vt:lpstr>
      <vt:lpstr>Как искаме да изглежда нашия STEM център? </vt:lpstr>
      <vt:lpstr>„УЧИМ ПОВЕЧЕ,                                     МОЖЕМ ПОВЕЧЕ,                                                                           ПРАВИМ ПОВЕЧЕ“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PC1</dc:creator>
  <cp:lastModifiedBy>NEW</cp:lastModifiedBy>
  <cp:revision>52</cp:revision>
  <dcterms:created xsi:type="dcterms:W3CDTF">2020-07-24T16:56:24Z</dcterms:created>
  <dcterms:modified xsi:type="dcterms:W3CDTF">2020-07-27T11:32:12Z</dcterms:modified>
</cp:coreProperties>
</file>